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7" r:id="rId3"/>
    <p:sldId id="268" r:id="rId4"/>
    <p:sldId id="280" r:id="rId5"/>
    <p:sldId id="279" r:id="rId6"/>
    <p:sldId id="261" r:id="rId7"/>
    <p:sldId id="270" r:id="rId8"/>
    <p:sldId id="258" r:id="rId9"/>
    <p:sldId id="271" r:id="rId10"/>
    <p:sldId id="259" r:id="rId11"/>
    <p:sldId id="260" r:id="rId12"/>
    <p:sldId id="281" r:id="rId13"/>
    <p:sldId id="263" r:id="rId14"/>
    <p:sldId id="277" r:id="rId15"/>
    <p:sldId id="282" r:id="rId16"/>
    <p:sldId id="284" r:id="rId17"/>
    <p:sldId id="287" r:id="rId18"/>
    <p:sldId id="286" r:id="rId19"/>
    <p:sldId id="273" r:id="rId20"/>
    <p:sldId id="278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ePack by Diakov" initials="RbD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90" autoAdjust="0"/>
    <p:restoredTop sz="94590" autoAdjust="0"/>
  </p:normalViewPr>
  <p:slideViewPr>
    <p:cSldViewPr snapToGrid="0">
      <p:cViewPr varScale="1">
        <p:scale>
          <a:sx n="64" d="100"/>
          <a:sy n="64" d="100"/>
        </p:scale>
        <p:origin x="-394" y="-8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48" y="347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11-15T02:16:24.517" idx="1">
    <p:pos x="10" y="10"/>
    <p:text/>
    <p:extLst>
      <p:ext uri="{C676402C-5697-4E1C-873F-D02D1690AC5C}">
        <p15:threadingInfo xmlns="" xmlns:p15="http://schemas.microsoft.com/office/powerpoint/2012/main" timeZoneBias="-30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D7FCC34F-F746-4316-91A7-6B91D018337C}" type="datetimeFigureOut">
              <a:rPr lang="ru-RU" smtClean="0"/>
              <a:t>18.11.2016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94186351-B6A1-4116-905F-C9D1A3886A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5773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CC34F-F746-4316-91A7-6B91D018337C}" type="datetimeFigureOut">
              <a:rPr lang="ru-RU" smtClean="0"/>
              <a:t>18.11.2016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86351-B6A1-4116-905F-C9D1A3886A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48487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D7FCC34F-F746-4316-91A7-6B91D018337C}" type="datetimeFigureOut">
              <a:rPr lang="ru-RU" smtClean="0"/>
              <a:t>18.11.2016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94186351-B6A1-4116-905F-C9D1A3886A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3788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D7FCC34F-F746-4316-91A7-6B91D018337C}" type="datetimeFigureOut">
              <a:rPr lang="ru-RU" smtClean="0"/>
              <a:t>18.11.2016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94186351-B6A1-4116-905F-C9D1A3886A8F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359999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D7FCC34F-F746-4316-91A7-6B91D018337C}" type="datetimeFigureOut">
              <a:rPr lang="ru-RU" smtClean="0"/>
              <a:t>18.11.2016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94186351-B6A1-4116-905F-C9D1A3886A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99353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CC34F-F746-4316-91A7-6B91D018337C}" type="datetimeFigureOut">
              <a:rPr lang="ru-RU" smtClean="0"/>
              <a:t>18.11.2016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86351-B6A1-4116-905F-C9D1A3886A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76210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CC34F-F746-4316-91A7-6B91D018337C}" type="datetimeFigureOut">
              <a:rPr lang="ru-RU" smtClean="0"/>
              <a:t>18.11.2016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86351-B6A1-4116-905F-C9D1A3886A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70678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CC34F-F746-4316-91A7-6B91D018337C}" type="datetimeFigureOut">
              <a:rPr lang="ru-RU" smtClean="0"/>
              <a:t>18.11.2016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86351-B6A1-4116-905F-C9D1A3886A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3306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D7FCC34F-F746-4316-91A7-6B91D018337C}" type="datetimeFigureOut">
              <a:rPr lang="ru-RU" smtClean="0"/>
              <a:t>18.11.2016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94186351-B6A1-4116-905F-C9D1A3886A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8731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CC34F-F746-4316-91A7-6B91D018337C}" type="datetimeFigureOut">
              <a:rPr lang="ru-RU" smtClean="0"/>
              <a:t>18.11.2016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86351-B6A1-4116-905F-C9D1A3886A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5915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D7FCC34F-F746-4316-91A7-6B91D018337C}" type="datetimeFigureOut">
              <a:rPr lang="ru-RU" smtClean="0"/>
              <a:t>18.11.2016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94186351-B6A1-4116-905F-C9D1A3886A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3889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CC34F-F746-4316-91A7-6B91D018337C}" type="datetimeFigureOut">
              <a:rPr lang="ru-RU" smtClean="0"/>
              <a:t>18.11.2016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86351-B6A1-4116-905F-C9D1A3886A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3127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CC34F-F746-4316-91A7-6B91D018337C}" type="datetimeFigureOut">
              <a:rPr lang="ru-RU" smtClean="0"/>
              <a:t>18.11.2016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86351-B6A1-4116-905F-C9D1A3886A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48045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CC34F-F746-4316-91A7-6B91D018337C}" type="datetimeFigureOut">
              <a:rPr lang="ru-RU" smtClean="0"/>
              <a:t>18.11.2016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86351-B6A1-4116-905F-C9D1A3886A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56371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CC34F-F746-4316-91A7-6B91D018337C}" type="datetimeFigureOut">
              <a:rPr lang="ru-RU" smtClean="0"/>
              <a:t>18.11.2016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86351-B6A1-4116-905F-C9D1A3886A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78010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CC34F-F746-4316-91A7-6B91D018337C}" type="datetimeFigureOut">
              <a:rPr lang="ru-RU" smtClean="0"/>
              <a:t>18.11.2016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86351-B6A1-4116-905F-C9D1A3886A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34349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CC34F-F746-4316-91A7-6B91D018337C}" type="datetimeFigureOut">
              <a:rPr lang="ru-RU" smtClean="0"/>
              <a:t>18.11.2016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86351-B6A1-4116-905F-C9D1A3886A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94079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FCC34F-F746-4316-91A7-6B91D018337C}" type="datetimeFigureOut">
              <a:rPr lang="ru-RU" smtClean="0"/>
              <a:t>18.11.2016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186351-B6A1-4116-905F-C9D1A3886A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616773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0639" y="795646"/>
            <a:ext cx="11340935" cy="353884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dirty="0" smtClean="0"/>
              <a:t>Министерство общего и профессионального образования Свердловской области</a:t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600" dirty="0" smtClean="0"/>
              <a:t>ГАПОУ СО «</a:t>
            </a:r>
            <a:r>
              <a:rPr lang="ru-RU" sz="1600" i="1" dirty="0" err="1" smtClean="0"/>
              <a:t>Красноуральский</a:t>
            </a:r>
            <a:r>
              <a:rPr lang="ru-RU" sz="1600" i="1" dirty="0" smtClean="0"/>
              <a:t> многопрофильный техникум»</a:t>
            </a:r>
            <a:br>
              <a:rPr lang="ru-RU" sz="1600" i="1" dirty="0" smtClean="0"/>
            </a:br>
            <a:r>
              <a:rPr lang="ru-RU" sz="1600" i="1" dirty="0" smtClean="0"/>
              <a:t/>
            </a:r>
            <a:br>
              <a:rPr lang="ru-RU" sz="1600" i="1" dirty="0" smtClean="0"/>
            </a:br>
            <a:r>
              <a:rPr lang="ru-RU" sz="1800" i="1" dirty="0"/>
              <a:t/>
            </a:r>
            <a:br>
              <a:rPr lang="ru-RU" sz="1800" i="1" dirty="0"/>
            </a:br>
            <a:r>
              <a:rPr lang="ru-RU" sz="1400" i="1" dirty="0" smtClean="0"/>
              <a:t>  </a:t>
            </a:r>
            <a:r>
              <a:rPr lang="ru-RU" sz="1400" i="1" dirty="0" smtClean="0"/>
              <a:t>заочно- </a:t>
            </a:r>
            <a:r>
              <a:rPr lang="ru-RU" sz="1400" i="1" dirty="0" smtClean="0"/>
              <a:t>Дистанционный конкурс</a:t>
            </a:r>
            <a:br>
              <a:rPr lang="ru-RU" sz="1400" i="1" dirty="0" smtClean="0"/>
            </a:br>
            <a:r>
              <a:rPr lang="ru-RU" sz="1800" i="1" dirty="0" smtClean="0"/>
              <a:t/>
            </a:r>
            <a:br>
              <a:rPr lang="ru-RU" sz="1800" i="1" dirty="0" smtClean="0"/>
            </a:br>
            <a:r>
              <a:rPr lang="ru-RU" sz="2800" i="1" dirty="0" smtClean="0"/>
              <a:t>ПУТЬ К УСПЕХУ</a:t>
            </a:r>
            <a:br>
              <a:rPr lang="ru-RU" sz="2800" i="1" dirty="0" smtClean="0"/>
            </a:br>
            <a:r>
              <a:rPr lang="ru-RU" sz="2800" i="1" dirty="0" smtClean="0"/>
              <a:t/>
            </a:r>
            <a:br>
              <a:rPr lang="ru-RU" sz="2800" i="1" dirty="0" smtClean="0"/>
            </a:br>
            <a:r>
              <a:rPr lang="ru-RU" sz="2800" i="1" dirty="0" smtClean="0"/>
              <a:t>Презентация</a:t>
            </a:r>
            <a:r>
              <a:rPr lang="ru-RU" sz="2800" i="1" dirty="0" smtClean="0">
                <a:solidFill>
                  <a:srgbClr val="FFFF00"/>
                </a:solidFill>
              </a:rPr>
              <a:t/>
            </a:r>
            <a:br>
              <a:rPr lang="ru-RU" sz="2800" i="1" dirty="0" smtClean="0">
                <a:solidFill>
                  <a:srgbClr val="FFFF00"/>
                </a:solidFill>
              </a:rPr>
            </a:br>
            <a:r>
              <a:rPr lang="ru-RU" sz="2800" i="1" dirty="0" smtClean="0"/>
              <a:t/>
            </a:r>
            <a:br>
              <a:rPr lang="ru-RU" sz="2800" i="1" dirty="0" smtClean="0"/>
            </a:br>
            <a:r>
              <a:rPr lang="ru-RU" sz="2800" i="1" dirty="0" smtClean="0"/>
              <a:t>«</a:t>
            </a:r>
            <a:r>
              <a:rPr lang="ru-RU" sz="4000" i="1" dirty="0" smtClean="0"/>
              <a:t>МОЯ ПРОФЕССИЯ»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393869"/>
            <a:ext cx="10242468" cy="1033153"/>
          </a:xfrm>
        </p:spPr>
        <p:txBody>
          <a:bodyPr>
            <a:noAutofit/>
          </a:bodyPr>
          <a:lstStyle/>
          <a:p>
            <a:pPr algn="r"/>
            <a:endParaRPr lang="ru-RU" sz="1600" dirty="0" smtClean="0"/>
          </a:p>
          <a:p>
            <a:pPr algn="r"/>
            <a:r>
              <a:rPr lang="ru-RU" sz="1600" dirty="0" smtClean="0"/>
              <a:t>Выполнил - Ибрагимов Александр </a:t>
            </a:r>
            <a:r>
              <a:rPr lang="ru-RU" sz="1600" dirty="0" err="1" smtClean="0"/>
              <a:t>Рамизович</a:t>
            </a:r>
            <a:r>
              <a:rPr lang="ru-RU" sz="1600" dirty="0" smtClean="0"/>
              <a:t>, группа 25</a:t>
            </a:r>
          </a:p>
          <a:p>
            <a:pPr algn="r"/>
            <a:r>
              <a:rPr lang="ru-RU" sz="1600" dirty="0" smtClean="0"/>
              <a:t>Руководитель - Казакова Светлана Ивановна</a:t>
            </a:r>
          </a:p>
          <a:p>
            <a:pPr algn="r"/>
            <a:endParaRPr lang="ru-RU" sz="1600" dirty="0" smtClean="0"/>
          </a:p>
          <a:p>
            <a:pPr algn="ctr"/>
            <a:r>
              <a:rPr lang="ru-RU" sz="1600" dirty="0"/>
              <a:t> </a:t>
            </a:r>
          </a:p>
          <a:p>
            <a:pPr algn="ctr"/>
            <a:r>
              <a:rPr lang="ru-RU" sz="1600" dirty="0" smtClean="0"/>
              <a:t> Красноуральск </a:t>
            </a:r>
            <a:r>
              <a:rPr lang="ru-RU" sz="1600" dirty="0"/>
              <a:t>2016</a:t>
            </a:r>
          </a:p>
          <a:p>
            <a:pPr algn="ctr"/>
            <a:r>
              <a:rPr lang="ru-RU" sz="1600" dirty="0" smtClean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537228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Корни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368205" cy="6858000"/>
          </a:xfrm>
        </p:spPr>
      </p:pic>
    </p:spTree>
    <p:extLst>
      <p:ext uri="{BB962C8B-B14F-4D97-AF65-F5344CB8AC3E}">
        <p14:creationId xmlns:p14="http://schemas.microsoft.com/office/powerpoint/2010/main" val="3732550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4424301" cy="6293922"/>
          </a:xfrm>
        </p:spPr>
      </p:pic>
      <p:sp>
        <p:nvSpPr>
          <p:cNvPr id="7" name="TextBox 6"/>
          <p:cNvSpPr txBox="1"/>
          <p:nvPr/>
        </p:nvSpPr>
        <p:spPr>
          <a:xfrm>
            <a:off x="4690753" y="237943"/>
            <a:ext cx="8047234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Century" panose="02040604050505020304" pitchFamily="18" charset="0"/>
              </a:rPr>
              <a:t>АНТУАН АНРИ ЖОМИНИ</a:t>
            </a:r>
            <a:endParaRPr lang="ru-RU" sz="3600" dirty="0">
              <a:latin typeface="Century" panose="020406040505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90753" y="884274"/>
            <a:ext cx="750124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Этот человек создал современную логистику. До него она была в Древней Греции, но была связана с математикой, а еще была логистика в Византии, но там логистами были люди, которые распоряжались налогами.</a:t>
            </a:r>
          </a:p>
          <a:p>
            <a:r>
              <a:rPr lang="ru-RU" sz="2000" dirty="0" smtClean="0"/>
              <a:t>Антуан же был успешным военачальником, и он решил, что ему нужны специалисты, которые бы рассчитывали, как наиболее быстро можно передвинуть войска в нужную точку, какими маршрутами отправлять провизию и амуницию, и после его успехов логистика стала распространятся. В 20 веке это заметили многие предприниматели, которые поспособствовали распространению логистики за пределы военной сферы. И сделали это очень успешно, надо сказать – именно в двадцатом веке промышленники стали зарабатывать огромные суммы денег, а промышленность стала развиваться бурными темпами, и логистика в этом приняла активное участие.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512189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7522" y="415637"/>
            <a:ext cx="10698678" cy="795646"/>
          </a:xfrm>
        </p:spPr>
        <p:txBody>
          <a:bodyPr/>
          <a:lstStyle/>
          <a:p>
            <a:pPr algn="ctr"/>
            <a:r>
              <a:rPr lang="ru-RU" dirty="0" smtClean="0"/>
              <a:t>современность  </a:t>
            </a:r>
            <a:endParaRPr lang="ru-R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275" y="1104405"/>
            <a:ext cx="10557164" cy="5753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43479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62244" y="0"/>
            <a:ext cx="6858000" cy="289373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Задачи и ПЕРСПЕКТИВЫ</a:t>
            </a:r>
            <a:endParaRPr lang="ru-RU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1382" y="2579786"/>
            <a:ext cx="5084618" cy="3387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0515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676894"/>
            <a:ext cx="10820400" cy="618110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rgbClr val="92D050"/>
                </a:solidFill>
              </a:rPr>
              <a:t>1. Освоить виды деятельности по ФГОС ( Федеральному государственному образовательному стандарту) 23.02.01</a:t>
            </a:r>
          </a:p>
          <a:p>
            <a:endParaRPr lang="ru-RU" b="1" dirty="0"/>
          </a:p>
          <a:p>
            <a:r>
              <a:rPr lang="ru-RU" dirty="0" smtClean="0"/>
              <a:t> </a:t>
            </a:r>
            <a:r>
              <a:rPr lang="ru-RU" dirty="0"/>
              <a:t>Организация перевозочного процесса </a:t>
            </a:r>
            <a:r>
              <a:rPr lang="ru-RU" dirty="0" smtClean="0"/>
              <a:t>(автомобильный транспорт).</a:t>
            </a:r>
            <a:endParaRPr lang="ru-RU" dirty="0"/>
          </a:p>
          <a:p>
            <a:r>
              <a:rPr lang="ru-RU" dirty="0" smtClean="0"/>
              <a:t>Организация </a:t>
            </a:r>
            <a:r>
              <a:rPr lang="ru-RU" dirty="0"/>
              <a:t>сервисного обслуживания на транспорте </a:t>
            </a:r>
            <a:r>
              <a:rPr lang="ru-RU" dirty="0" smtClean="0"/>
              <a:t>(автомобильном).</a:t>
            </a:r>
            <a:endParaRPr lang="ru-RU" dirty="0"/>
          </a:p>
          <a:p>
            <a:r>
              <a:rPr lang="ru-RU" dirty="0" smtClean="0"/>
              <a:t> </a:t>
            </a:r>
            <a:r>
              <a:rPr lang="ru-RU" dirty="0"/>
              <a:t>Организация транспортно-логистической деятельности </a:t>
            </a:r>
            <a:r>
              <a:rPr lang="ru-RU" dirty="0" smtClean="0"/>
              <a:t>(на автомобильном транспорте).</a:t>
            </a:r>
            <a:endParaRPr lang="ru-RU" dirty="0"/>
          </a:p>
          <a:p>
            <a:r>
              <a:rPr lang="ru-RU" dirty="0" smtClean="0"/>
              <a:t> </a:t>
            </a:r>
            <a:r>
              <a:rPr lang="ru-RU" dirty="0"/>
              <a:t>Выполнение работ по одной или нескольким профессиям рабочих, должностям служащих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b="1" dirty="0">
                <a:solidFill>
                  <a:srgbClr val="92D050"/>
                </a:solidFill>
              </a:rPr>
              <a:t>2</a:t>
            </a:r>
            <a:r>
              <a:rPr lang="ru-RU" b="1" dirty="0" smtClean="0">
                <a:solidFill>
                  <a:srgbClr val="92D050"/>
                </a:solidFill>
              </a:rPr>
              <a:t>.Настроиться на то , что придется постоянно учиться , профессионально совершенствоваться</a:t>
            </a:r>
            <a:endParaRPr lang="ru-RU" b="1" dirty="0">
              <a:solidFill>
                <a:srgbClr val="92D050"/>
              </a:solidFill>
            </a:endParaRP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b="1" dirty="0" smtClean="0">
                <a:solidFill>
                  <a:srgbClr val="92D050"/>
                </a:solidFill>
              </a:rPr>
              <a:t>3.Получить диплом по специальности , квалификация  «техник» 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FF0000"/>
                </a:solidFill>
              </a:rPr>
              <a:t>(лучше красный)</a:t>
            </a:r>
            <a:endParaRPr lang="ru-RU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rgbClr val="92D050"/>
                </a:solidFill>
              </a:rPr>
              <a:t>4. Подумать о повышении уровня образования</a:t>
            </a:r>
          </a:p>
        </p:txBody>
      </p:sp>
    </p:spTree>
    <p:extLst>
      <p:ext uri="{BB962C8B-B14F-4D97-AF65-F5344CB8AC3E}">
        <p14:creationId xmlns:p14="http://schemas.microsoft.com/office/powerpoint/2010/main" val="1371304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96291" y="237506"/>
            <a:ext cx="9714015" cy="1745673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/>
              <a:t>Где работает специалист в области логистики?</a:t>
            </a:r>
            <a:endParaRPr lang="ru-RU" sz="4400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7" t="18978" r="-112" b="11900"/>
          <a:stretch/>
        </p:blipFill>
        <p:spPr bwMode="auto">
          <a:xfrm>
            <a:off x="1235034" y="2208810"/>
            <a:ext cx="10200902" cy="3966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25769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564088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297" y="543255"/>
            <a:ext cx="5365750" cy="6178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-1952" r="-31195" b="-1952"/>
          <a:stretch/>
        </p:blipFill>
        <p:spPr bwMode="auto">
          <a:xfrm>
            <a:off x="6400800" y="368134"/>
            <a:ext cx="7042068" cy="2945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9543" y="3847606"/>
            <a:ext cx="4631376" cy="2873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20449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" t="336" r="-222" b="816"/>
          <a:stretch/>
        </p:blipFill>
        <p:spPr bwMode="auto">
          <a:xfrm>
            <a:off x="795648" y="463136"/>
            <a:ext cx="10711543" cy="5747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74651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0041" y="178130"/>
            <a:ext cx="10355284" cy="6578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47684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1033153"/>
            <a:ext cx="10820400" cy="50470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/>
              <a:t>Логистика  стремительно </a:t>
            </a:r>
            <a:r>
              <a:rPr lang="ru-RU" sz="2400" dirty="0" smtClean="0"/>
              <a:t>развивается. На </a:t>
            </a:r>
            <a:r>
              <a:rPr lang="ru-RU" sz="2400" dirty="0" smtClean="0"/>
              <a:t>данном </a:t>
            </a:r>
            <a:r>
              <a:rPr lang="ru-RU" sz="2400" dirty="0" smtClean="0"/>
              <a:t>этапе развития  </a:t>
            </a:r>
            <a:r>
              <a:rPr lang="ru-RU" sz="2400" dirty="0" smtClean="0"/>
              <a:t>идет ее становление как науки. Появляются новые концепции , новые походы к решению транспортных задач . Различные виды транспорта конкурируют между собой , но нельзя отдать предпочтение какому-либо одному – железнодорожному </a:t>
            </a:r>
            <a:r>
              <a:rPr lang="ru-RU" sz="2400" dirty="0" smtClean="0"/>
              <a:t>,автомобильному </a:t>
            </a:r>
            <a:r>
              <a:rPr lang="ru-RU" sz="2400" dirty="0" smtClean="0"/>
              <a:t>или воздушному. У каждого вида транспорта свои преимущества и недостатки. Учитывая это, на арену выходят </a:t>
            </a:r>
            <a:r>
              <a:rPr lang="ru-RU" sz="2400" dirty="0" err="1" smtClean="0"/>
              <a:t>интермодальные</a:t>
            </a:r>
            <a:r>
              <a:rPr lang="ru-RU" sz="2400" dirty="0" smtClean="0"/>
              <a:t> перевозки и </a:t>
            </a:r>
            <a:r>
              <a:rPr lang="ru-RU" sz="2400" dirty="0" err="1" smtClean="0"/>
              <a:t>бесперегрузочные</a:t>
            </a:r>
            <a:r>
              <a:rPr lang="ru-RU" sz="2400" dirty="0" smtClean="0"/>
              <a:t> технологии. Все они подчинены одной цели -сокращение логистических  издержек. </a:t>
            </a:r>
            <a:r>
              <a:rPr lang="ru-RU" sz="2400" dirty="0" smtClean="0"/>
              <a:t>    Но </a:t>
            </a:r>
            <a:r>
              <a:rPr lang="ru-RU" sz="2400" dirty="0" smtClean="0"/>
              <a:t>не стоит при этом забывать , что нельзя оценить сколько стоит безопасность перевозки, сохранение природных ресурсов для потомков и человеческие жизни. Поэтому специалисты в области логистики должны руководствоваться большим количеством законодательных актов, правил </a:t>
            </a:r>
            <a:r>
              <a:rPr lang="ru-RU" sz="2400" dirty="0" smtClean="0"/>
              <a:t>и, конечно, </a:t>
            </a:r>
            <a:r>
              <a:rPr lang="ru-RU" sz="2400" dirty="0" smtClean="0"/>
              <a:t>здравым смыслом .</a:t>
            </a:r>
          </a:p>
        </p:txBody>
      </p:sp>
    </p:spTree>
    <p:extLst>
      <p:ext uri="{BB962C8B-B14F-4D97-AF65-F5344CB8AC3E}">
        <p14:creationId xmlns:p14="http://schemas.microsoft.com/office/powerpoint/2010/main" val="3765493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1371600"/>
            <a:ext cx="10820400" cy="48470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Я только начинаю осваивать свою профессию, поэтому не смогу сказать что-то новое для тех, кто уже успел освоить ее, но я постараюсь популярно разъяснить ее суть для тех, кто с ней не знаком </a:t>
            </a:r>
            <a:r>
              <a:rPr lang="ru-RU" dirty="0" smtClean="0"/>
              <a:t>, </a:t>
            </a:r>
            <a:r>
              <a:rPr lang="ru-RU" dirty="0" smtClean="0"/>
              <a:t>и для тех, кто мало про нее знает.</a:t>
            </a:r>
          </a:p>
          <a:p>
            <a:pPr marL="0" indent="0">
              <a:buNone/>
            </a:pPr>
            <a:r>
              <a:rPr lang="ru-RU" dirty="0" smtClean="0"/>
              <a:t>Итак</a:t>
            </a:r>
            <a:r>
              <a:rPr lang="ru-RU" dirty="0" smtClean="0"/>
              <a:t>, я студент второго курса . Моя специальность </a:t>
            </a:r>
          </a:p>
          <a:p>
            <a:pPr marL="0" indent="0" algn="ctr">
              <a:buNone/>
            </a:pPr>
            <a:r>
              <a:rPr lang="ru-RU" dirty="0" smtClean="0">
                <a:solidFill>
                  <a:srgbClr val="FF0000"/>
                </a:solidFill>
              </a:rPr>
              <a:t>– «Организация </a:t>
            </a:r>
            <a:r>
              <a:rPr lang="ru-RU" dirty="0" smtClean="0">
                <a:solidFill>
                  <a:srgbClr val="FF0000"/>
                </a:solidFill>
              </a:rPr>
              <a:t>перевозок </a:t>
            </a:r>
            <a:r>
              <a:rPr lang="ru-RU" dirty="0" smtClean="0">
                <a:solidFill>
                  <a:srgbClr val="FF0000"/>
                </a:solidFill>
              </a:rPr>
              <a:t>и управление на </a:t>
            </a:r>
            <a:r>
              <a:rPr lang="ru-RU" dirty="0" smtClean="0">
                <a:solidFill>
                  <a:srgbClr val="FF0000"/>
                </a:solidFill>
              </a:rPr>
              <a:t>транспорте». </a:t>
            </a:r>
            <a:endParaRPr lang="ru-RU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dirty="0" smtClean="0"/>
              <a:t>В </a:t>
            </a:r>
            <a:r>
              <a:rPr lang="ru-RU" dirty="0" smtClean="0"/>
              <a:t>широком </a:t>
            </a:r>
            <a:r>
              <a:rPr lang="ru-RU" dirty="0" smtClean="0"/>
              <a:t>понимании я обучаюсь логистике, про нее и пойдет речь.</a:t>
            </a:r>
          </a:p>
          <a:p>
            <a:pPr marL="0" indent="0">
              <a:buNone/>
            </a:pPr>
            <a:r>
              <a:rPr lang="ru-RU" dirty="0" smtClean="0"/>
              <a:t>В </a:t>
            </a:r>
            <a:r>
              <a:rPr lang="ru-RU" dirty="0" smtClean="0"/>
              <a:t>чем суть этой профессии?</a:t>
            </a:r>
          </a:p>
          <a:p>
            <a:pPr marL="0" indent="0">
              <a:buNone/>
            </a:pPr>
            <a:r>
              <a:rPr lang="ru-RU" dirty="0" smtClean="0"/>
              <a:t>Если говорить максимально коротко и емко – то в экономии </a:t>
            </a:r>
            <a:r>
              <a:rPr lang="ru-RU" dirty="0"/>
              <a:t> </a:t>
            </a:r>
            <a:r>
              <a:rPr lang="ru-RU" dirty="0" smtClean="0"/>
              <a:t>средств  и ресурсов.</a:t>
            </a:r>
          </a:p>
          <a:p>
            <a:pPr marL="0" indent="0">
              <a:buNone/>
            </a:pPr>
            <a:r>
              <a:rPr lang="ru-RU" dirty="0" smtClean="0"/>
              <a:t>Логист – это работник (чаще всего на предприятии), который должен грамотно распоряжаться ресурсами, чтобы  затраты на </a:t>
            </a:r>
            <a:r>
              <a:rPr lang="ru-RU" dirty="0" smtClean="0"/>
              <a:t>хранение </a:t>
            </a:r>
            <a:r>
              <a:rPr lang="ru-RU" dirty="0" smtClean="0"/>
              <a:t>или перевозку были как можно меньше.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31218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/>
              <a:t>             Итоги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1805049"/>
            <a:ext cx="10820400" cy="4413636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 smtClean="0"/>
              <a:t>      </a:t>
            </a:r>
            <a:r>
              <a:rPr lang="ru-RU" sz="2600" dirty="0" smtClean="0"/>
              <a:t>Итак, я слишком </a:t>
            </a:r>
            <a:r>
              <a:rPr lang="ru-RU" sz="2600" dirty="0" smtClean="0"/>
              <a:t>много говорил о деньгах и выгоде. Это не самое главное, что интересует меня в жизни, у меня много увлечений и радостей, которые не  связаны с получением денег.</a:t>
            </a:r>
          </a:p>
          <a:p>
            <a:pPr marL="0" indent="0">
              <a:buNone/>
            </a:pPr>
            <a:r>
              <a:rPr lang="ru-RU" sz="2600" dirty="0" smtClean="0"/>
              <a:t>     </a:t>
            </a:r>
            <a:endParaRPr lang="ru-RU" sz="2600" dirty="0" smtClean="0"/>
          </a:p>
          <a:p>
            <a:pPr marL="0" indent="0">
              <a:buNone/>
            </a:pPr>
            <a:r>
              <a:rPr lang="ru-RU" sz="2600" dirty="0" smtClean="0"/>
              <a:t> </a:t>
            </a:r>
            <a:r>
              <a:rPr lang="ru-RU" sz="2600" dirty="0" smtClean="0"/>
              <a:t>Я не смогу </a:t>
            </a:r>
            <a:r>
              <a:rPr lang="ru-RU" sz="2600" dirty="0" smtClean="0"/>
              <a:t>гордится  тем, что я спасаю чьи-то жизни, как врачи</a:t>
            </a:r>
            <a:r>
              <a:rPr lang="ru-RU" sz="2600" dirty="0"/>
              <a:t> </a:t>
            </a:r>
            <a:r>
              <a:rPr lang="ru-RU" sz="2600" dirty="0" smtClean="0"/>
              <a:t> или  пожарные, что сею вечное , </a:t>
            </a:r>
            <a:r>
              <a:rPr lang="ru-RU" sz="2600" dirty="0" smtClean="0"/>
              <a:t>доброе, </a:t>
            </a:r>
            <a:r>
              <a:rPr lang="ru-RU" sz="2600" dirty="0" smtClean="0"/>
              <a:t>как педагоги.    </a:t>
            </a:r>
          </a:p>
          <a:p>
            <a:pPr marL="0" indent="0">
              <a:buNone/>
            </a:pPr>
            <a:r>
              <a:rPr lang="ru-RU" sz="2600" dirty="0" smtClean="0"/>
              <a:t>НО</a:t>
            </a:r>
          </a:p>
          <a:p>
            <a:pPr marL="0" indent="0">
              <a:buNone/>
            </a:pPr>
            <a:r>
              <a:rPr lang="ru-RU" sz="2600" dirty="0" smtClean="0"/>
              <a:t>Но, вместе с тем, </a:t>
            </a:r>
            <a:r>
              <a:rPr lang="ru-RU" sz="2600" dirty="0" smtClean="0"/>
              <a:t>я </a:t>
            </a:r>
            <a:r>
              <a:rPr lang="ru-RU" sz="2600" dirty="0" smtClean="0"/>
              <a:t>буду </a:t>
            </a:r>
            <a:r>
              <a:rPr lang="ru-RU" sz="2600" dirty="0" smtClean="0"/>
              <a:t>горд, если стану специалистом с </a:t>
            </a:r>
            <a:r>
              <a:rPr lang="ru-RU" sz="2600" smtClean="0"/>
              <a:t>большой буквы.</a:t>
            </a:r>
            <a:endParaRPr lang="ru-RU" sz="2600" dirty="0" smtClean="0"/>
          </a:p>
          <a:p>
            <a:pPr marL="0" indent="0">
              <a:buNone/>
            </a:pPr>
            <a:r>
              <a:rPr lang="ru-RU" sz="2600" dirty="0" smtClean="0"/>
              <a:t>Я уже говорил про большую ответственность, но вместе с тем, работая, вы понимаете, какую роль вы играете для предприятия, насколько важна ваша работа, насколько важны сами вы. И именно это и способно вызвать чувство гордости за себя и за свою профессию. Это неотъемлемая часть вашей работы</a:t>
            </a:r>
            <a:r>
              <a:rPr lang="ru-RU" sz="2600" dirty="0"/>
              <a:t>,</a:t>
            </a:r>
            <a:r>
              <a:rPr lang="ru-RU" sz="2600" dirty="0" smtClean="0"/>
              <a:t> возможность гордиться за то, что вы делаете, видя на практике, как много вы значите.</a:t>
            </a:r>
          </a:p>
          <a:p>
            <a:pPr marL="0" indent="0">
              <a:buNone/>
            </a:pPr>
            <a:r>
              <a:rPr lang="ru-RU" sz="2600" dirty="0" smtClean="0"/>
              <a:t> </a:t>
            </a:r>
            <a:r>
              <a:rPr lang="ru-RU" sz="2600" dirty="0"/>
              <a:t>Э</a:t>
            </a:r>
            <a:r>
              <a:rPr lang="ru-RU" sz="2600" dirty="0" smtClean="0"/>
              <a:t>то одна из составляющих , без которой я просто не вижу смысла в любой работе.</a:t>
            </a:r>
            <a:endParaRPr lang="ru-RU" sz="2600" dirty="0"/>
          </a:p>
          <a:p>
            <a:pPr marL="0" indent="0" algn="ctr">
              <a:buNone/>
            </a:pPr>
            <a:r>
              <a:rPr lang="ru-RU" sz="2600" dirty="0" smtClean="0"/>
              <a:t>Большое спасибо за внимание.</a:t>
            </a:r>
          </a:p>
        </p:txBody>
      </p:sp>
    </p:spTree>
    <p:extLst>
      <p:ext uri="{BB962C8B-B14F-4D97-AF65-F5344CB8AC3E}">
        <p14:creationId xmlns:p14="http://schemas.microsoft.com/office/powerpoint/2010/main" val="1022932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16925" y="320635"/>
            <a:ext cx="9689275" cy="1128156"/>
          </a:xfrm>
        </p:spPr>
        <p:txBody>
          <a:bodyPr/>
          <a:lstStyle/>
          <a:p>
            <a:pPr algn="ctr"/>
            <a:r>
              <a:rPr lang="ru-RU" dirty="0" smtClean="0"/>
              <a:t>Это действительно важно?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1270660"/>
            <a:ext cx="10820400" cy="494802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dirty="0" smtClean="0"/>
              <a:t>Еще в середине 20 века профессии «логист», в современном понимании этого слова, </a:t>
            </a:r>
            <a:r>
              <a:rPr lang="ru-RU" sz="2800" dirty="0" smtClean="0">
                <a:solidFill>
                  <a:srgbClr val="FF0000"/>
                </a:solidFill>
              </a:rPr>
              <a:t>не было</a:t>
            </a:r>
            <a:r>
              <a:rPr lang="ru-RU" sz="2800" dirty="0" smtClean="0"/>
              <a:t>.     Неужели за это время что-то сильно изменилось? -ДА</a:t>
            </a:r>
          </a:p>
          <a:p>
            <a:pPr marL="0" indent="0">
              <a:buNone/>
            </a:pPr>
            <a:endParaRPr lang="ru-RU" sz="2800" dirty="0"/>
          </a:p>
          <a:p>
            <a:pPr marL="0" indent="0">
              <a:buNone/>
            </a:pPr>
            <a:endParaRPr lang="ru-RU" sz="2800" dirty="0" smtClean="0"/>
          </a:p>
          <a:p>
            <a:pPr marL="0" indent="0">
              <a:buNone/>
            </a:pPr>
            <a:endParaRPr lang="ru-RU" sz="2800" dirty="0"/>
          </a:p>
          <a:p>
            <a:pPr marL="0" indent="0">
              <a:buNone/>
            </a:pPr>
            <a:endParaRPr lang="ru-RU" sz="4800" dirty="0"/>
          </a:p>
          <a:p>
            <a:pPr marL="0" indent="0">
              <a:buNone/>
            </a:pPr>
            <a:endParaRPr lang="ru-RU" sz="2800" dirty="0"/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678629" y="4140228"/>
            <a:ext cx="4075957" cy="2717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38" t="-11063" r="17677" b="11063"/>
          <a:stretch/>
        </p:blipFill>
        <p:spPr bwMode="auto">
          <a:xfrm>
            <a:off x="972169" y="2220147"/>
            <a:ext cx="2875436" cy="279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4259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/>
              <a:t>      +                                 =</a:t>
            </a:r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135" y="569397"/>
            <a:ext cx="3267739" cy="307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7723" y="403143"/>
            <a:ext cx="4068481" cy="259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7723" y="3000293"/>
            <a:ext cx="4068481" cy="2107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56261" y="4259994"/>
            <a:ext cx="224443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Бурный рост </a:t>
            </a:r>
            <a:r>
              <a:rPr lang="ru-RU" dirty="0" smtClean="0"/>
              <a:t>производства после Второй мировой войны</a:t>
            </a:r>
            <a:endParaRPr lang="ru-RU" dirty="0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1512" y="1285566"/>
            <a:ext cx="2493818" cy="1433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9488384" y="3244334"/>
            <a:ext cx="239881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Выиграет </a:t>
            </a:r>
            <a:r>
              <a:rPr lang="ru-RU" dirty="0" smtClean="0"/>
              <a:t>тот, у кого меньше </a:t>
            </a:r>
            <a:r>
              <a:rPr lang="ru-RU" dirty="0" smtClean="0"/>
              <a:t>логистических издержек, </a:t>
            </a:r>
            <a:r>
              <a:rPr lang="ru-RU" dirty="0" smtClean="0"/>
              <a:t>кто может позволить себе гибкую ценовую политику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179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ПРИМЕРЫ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ru-RU" sz="2800" dirty="0" smtClean="0">
                <a:solidFill>
                  <a:prstClr val="white"/>
                </a:solidFill>
              </a:rPr>
              <a:t>Для того, чтобы наглядно показать, насколько важна роль логиста, я подготовил несколько примеров.</a:t>
            </a:r>
          </a:p>
          <a:p>
            <a:pPr marL="0" lvl="0" indent="0">
              <a:buNone/>
            </a:pPr>
            <a:r>
              <a:rPr lang="ru-RU" sz="2800" dirty="0" smtClean="0">
                <a:solidFill>
                  <a:srgbClr val="92D050"/>
                </a:solidFill>
              </a:rPr>
              <a:t>Первый пример </a:t>
            </a:r>
            <a:r>
              <a:rPr lang="ru-RU" sz="2800" dirty="0" smtClean="0">
                <a:solidFill>
                  <a:prstClr val="white"/>
                </a:solidFill>
              </a:rPr>
              <a:t>(Смотри следующий слайд)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768466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644936" y="5506088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СТ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477491" y="1911927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КТ</a:t>
            </a:r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6996545" y="1911926"/>
            <a:ext cx="595746" cy="63730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</a:t>
            </a:r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3948545" y="4668981"/>
            <a:ext cx="581891" cy="78971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В</a:t>
            </a:r>
          </a:p>
        </p:txBody>
      </p:sp>
      <p:sp>
        <p:nvSpPr>
          <p:cNvPr id="9" name="Овал 8"/>
          <p:cNvSpPr/>
          <p:nvPr/>
        </p:nvSpPr>
        <p:spPr>
          <a:xfrm>
            <a:off x="8783782" y="4239490"/>
            <a:ext cx="443345" cy="4294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А</a:t>
            </a:r>
          </a:p>
        </p:txBody>
      </p:sp>
      <p:cxnSp>
        <p:nvCxnSpPr>
          <p:cNvPr id="11" name="Прямая соединительная линия 10"/>
          <p:cNvCxnSpPr>
            <a:stCxn id="5" idx="0"/>
            <a:endCxn id="9" idx="5"/>
          </p:cNvCxnSpPr>
          <p:nvPr/>
        </p:nvCxnSpPr>
        <p:spPr>
          <a:xfrm flipH="1" flipV="1">
            <a:off x="9162201" y="4606083"/>
            <a:ext cx="939935" cy="900005"/>
          </a:xfrm>
          <a:prstGeom prst="line">
            <a:avLst/>
          </a:prstGeom>
          <a:ln w="762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>
            <a:stCxn id="9" idx="1"/>
            <a:endCxn id="7" idx="5"/>
          </p:cNvCxnSpPr>
          <p:nvPr/>
        </p:nvCxnSpPr>
        <p:spPr>
          <a:xfrm flipH="1" flipV="1">
            <a:off x="7505046" y="2455903"/>
            <a:ext cx="1343662" cy="1846485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>
            <a:stCxn id="7" idx="3"/>
            <a:endCxn id="8" idx="7"/>
          </p:cNvCxnSpPr>
          <p:nvPr/>
        </p:nvCxnSpPr>
        <p:spPr>
          <a:xfrm flipH="1">
            <a:off x="4445220" y="2455903"/>
            <a:ext cx="2638570" cy="2328728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>
            <a:stCxn id="8" idx="0"/>
            <a:endCxn id="6" idx="2"/>
          </p:cNvCxnSpPr>
          <p:nvPr/>
        </p:nvCxnSpPr>
        <p:spPr>
          <a:xfrm flipH="1" flipV="1">
            <a:off x="3934691" y="2826327"/>
            <a:ext cx="304800" cy="1842654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>
            <a:stCxn id="5" idx="1"/>
            <a:endCxn id="8" idx="6"/>
          </p:cNvCxnSpPr>
          <p:nvPr/>
        </p:nvCxnSpPr>
        <p:spPr>
          <a:xfrm flipH="1" flipV="1">
            <a:off x="4530436" y="5063836"/>
            <a:ext cx="5114500" cy="899452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>
            <a:stCxn id="7" idx="1"/>
            <a:endCxn id="6" idx="3"/>
          </p:cNvCxnSpPr>
          <p:nvPr/>
        </p:nvCxnSpPr>
        <p:spPr>
          <a:xfrm flipH="1">
            <a:off x="4391891" y="2005258"/>
            <a:ext cx="2691899" cy="363869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>
            <a:stCxn id="9" idx="2"/>
            <a:endCxn id="8" idx="6"/>
          </p:cNvCxnSpPr>
          <p:nvPr/>
        </p:nvCxnSpPr>
        <p:spPr>
          <a:xfrm flipH="1">
            <a:off x="4530436" y="4454236"/>
            <a:ext cx="4253346" cy="60960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9817443" y="4730526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200</a:t>
            </a:r>
            <a:endParaRPr lang="ru-RU" dirty="0"/>
          </a:p>
        </p:txBody>
      </p:sp>
      <p:sp>
        <p:nvSpPr>
          <p:cNvPr id="25" name="TextBox 24"/>
          <p:cNvSpPr txBox="1"/>
          <p:nvPr/>
        </p:nvSpPr>
        <p:spPr>
          <a:xfrm>
            <a:off x="6759520" y="5644587"/>
            <a:ext cx="7455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60</a:t>
            </a:r>
            <a:r>
              <a:rPr lang="ru-RU" dirty="0" smtClean="0"/>
              <a:t>0</a:t>
            </a:r>
            <a:endParaRPr lang="ru-RU" dirty="0"/>
          </a:p>
        </p:txBody>
      </p:sp>
      <p:sp>
        <p:nvSpPr>
          <p:cNvPr id="26" name="TextBox 25"/>
          <p:cNvSpPr txBox="1"/>
          <p:nvPr/>
        </p:nvSpPr>
        <p:spPr>
          <a:xfrm>
            <a:off x="4530436" y="1966437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250</a:t>
            </a:r>
            <a:endParaRPr lang="ru-RU" dirty="0"/>
          </a:p>
        </p:txBody>
      </p:sp>
      <p:sp>
        <p:nvSpPr>
          <p:cNvPr id="27" name="TextBox 26"/>
          <p:cNvSpPr txBox="1"/>
          <p:nvPr/>
        </p:nvSpPr>
        <p:spPr>
          <a:xfrm>
            <a:off x="6190133" y="4459233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450</a:t>
            </a:r>
            <a:endParaRPr lang="ru-RU" dirty="0"/>
          </a:p>
        </p:txBody>
      </p:sp>
      <p:sp>
        <p:nvSpPr>
          <p:cNvPr id="28" name="TextBox 27"/>
          <p:cNvSpPr txBox="1"/>
          <p:nvPr/>
        </p:nvSpPr>
        <p:spPr>
          <a:xfrm rot="18716411">
            <a:off x="5328456" y="3227797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450</a:t>
            </a:r>
            <a:endParaRPr lang="ru-RU" dirty="0"/>
          </a:p>
        </p:txBody>
      </p:sp>
      <p:sp>
        <p:nvSpPr>
          <p:cNvPr id="29" name="TextBox 28"/>
          <p:cNvSpPr txBox="1"/>
          <p:nvPr/>
        </p:nvSpPr>
        <p:spPr>
          <a:xfrm rot="3396945">
            <a:off x="8253166" y="3050370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200</a:t>
            </a:r>
            <a:endParaRPr lang="ru-RU" dirty="0"/>
          </a:p>
        </p:txBody>
      </p:sp>
      <p:sp>
        <p:nvSpPr>
          <p:cNvPr id="30" name="TextBox 29"/>
          <p:cNvSpPr txBox="1"/>
          <p:nvPr/>
        </p:nvSpPr>
        <p:spPr>
          <a:xfrm rot="15692273">
            <a:off x="3629891" y="3747653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200</a:t>
            </a:r>
            <a:endParaRPr lang="ru-RU" dirty="0"/>
          </a:p>
        </p:txBody>
      </p:sp>
      <p:cxnSp>
        <p:nvCxnSpPr>
          <p:cNvPr id="32" name="Прямая соединительная линия 31"/>
          <p:cNvCxnSpPr>
            <a:stCxn id="9" idx="0"/>
            <a:endCxn id="7" idx="6"/>
          </p:cNvCxnSpPr>
          <p:nvPr/>
        </p:nvCxnSpPr>
        <p:spPr>
          <a:xfrm flipH="1" flipV="1">
            <a:off x="7592291" y="2230581"/>
            <a:ext cx="1413164" cy="2008909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97136" y="1795827"/>
            <a:ext cx="3085451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СИНИЙ ПУТЬ = 1050 км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7137" y="2171362"/>
            <a:ext cx="3085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ЗЕЛЕНЫЙ ПУТЬ = 1500 км</a:t>
            </a:r>
            <a:endParaRPr lang="ru-RU" dirty="0"/>
          </a:p>
        </p:txBody>
      </p:sp>
      <p:sp>
        <p:nvSpPr>
          <p:cNvPr id="40" name="TextBox 39"/>
          <p:cNvSpPr txBox="1"/>
          <p:nvPr/>
        </p:nvSpPr>
        <p:spPr>
          <a:xfrm>
            <a:off x="97137" y="2542870"/>
            <a:ext cx="2503559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РАЗНИЦА = 450 км</a:t>
            </a:r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290945" y="3747653"/>
            <a:ext cx="4006225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Синий путь я проложил </a:t>
            </a:r>
          </a:p>
          <a:p>
            <a:r>
              <a:rPr lang="ru-RU" dirty="0" smtClean="0"/>
              <a:t>по правилам логистики, </a:t>
            </a:r>
          </a:p>
          <a:p>
            <a:r>
              <a:rPr lang="ru-RU" dirty="0" smtClean="0"/>
              <a:t>а вот зеленый – </a:t>
            </a:r>
            <a:r>
              <a:rPr lang="ru-RU" dirty="0" smtClean="0"/>
              <a:t>не задумываясь, </a:t>
            </a:r>
            <a:endParaRPr lang="ru-RU" dirty="0" smtClean="0"/>
          </a:p>
          <a:p>
            <a:r>
              <a:rPr lang="ru-RU" dirty="0" smtClean="0"/>
              <a:t>как захотел.</a:t>
            </a:r>
          </a:p>
          <a:p>
            <a:r>
              <a:rPr lang="ru-RU" dirty="0" smtClean="0"/>
              <a:t>Теперь представьте, что </a:t>
            </a:r>
          </a:p>
          <a:p>
            <a:r>
              <a:rPr lang="ru-RU" dirty="0" smtClean="0"/>
              <a:t>расстояния между </a:t>
            </a:r>
            <a:r>
              <a:rPr lang="ru-RU" dirty="0" smtClean="0"/>
              <a:t>точками,</a:t>
            </a:r>
            <a:endParaRPr lang="ru-RU" dirty="0" smtClean="0"/>
          </a:p>
          <a:p>
            <a:r>
              <a:rPr lang="ru-RU" dirty="0" smtClean="0"/>
              <a:t>указанными </a:t>
            </a:r>
            <a:r>
              <a:rPr lang="ru-RU" dirty="0" smtClean="0"/>
              <a:t>в километрах,</a:t>
            </a:r>
          </a:p>
          <a:p>
            <a:r>
              <a:rPr lang="ru-RU" dirty="0" smtClean="0"/>
              <a:t>это</a:t>
            </a:r>
            <a:r>
              <a:rPr lang="ru-RU" dirty="0" smtClean="0">
                <a:solidFill>
                  <a:srgbClr val="FF0000"/>
                </a:solidFill>
              </a:rPr>
              <a:t>  </a:t>
            </a:r>
            <a:r>
              <a:rPr lang="ru-RU" dirty="0" smtClean="0">
                <a:solidFill>
                  <a:srgbClr val="FF0000"/>
                </a:solidFill>
              </a:rPr>
              <a:t>лишние 450 км.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90945" y="356260"/>
            <a:ext cx="1170313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Есть </a:t>
            </a:r>
            <a:r>
              <a:rPr lang="ru-RU" dirty="0"/>
              <a:t>Стартовая Точка (СТ) и Конечная Точка (КТ), а еще три точки на маршруте- А, Б, В. </a:t>
            </a:r>
          </a:p>
          <a:p>
            <a:r>
              <a:rPr lang="ru-RU" dirty="0"/>
              <a:t>Нужно проехать из СТ в КТ, и заехать во все три точки А, Б и В. Сделать это можно несколькими путями.</a:t>
            </a:r>
          </a:p>
        </p:txBody>
      </p:sp>
    </p:spTree>
    <p:extLst>
      <p:ext uri="{BB962C8B-B14F-4D97-AF65-F5344CB8AC3E}">
        <p14:creationId xmlns:p14="http://schemas.microsoft.com/office/powerpoint/2010/main" val="2182803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1460665"/>
            <a:ext cx="10820400" cy="47580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>
                <a:solidFill>
                  <a:srgbClr val="92D050"/>
                </a:solidFill>
              </a:rPr>
              <a:t>Следующий пример </a:t>
            </a:r>
            <a:r>
              <a:rPr lang="ru-RU" sz="2800" dirty="0" smtClean="0"/>
              <a:t>показывает,</a:t>
            </a:r>
            <a:r>
              <a:rPr lang="ru-RU" sz="2800" dirty="0" smtClean="0">
                <a:solidFill>
                  <a:srgbClr val="92D050"/>
                </a:solidFill>
              </a:rPr>
              <a:t>  </a:t>
            </a:r>
            <a:r>
              <a:rPr lang="ru-RU" sz="2800" dirty="0" smtClean="0"/>
              <a:t>как важно выбрать  способ размещения груза . </a:t>
            </a:r>
          </a:p>
          <a:p>
            <a:pPr marL="0" indent="0">
              <a:buNone/>
            </a:pPr>
            <a:r>
              <a:rPr lang="ru-RU" sz="2800" dirty="0" smtClean="0"/>
              <a:t>На следующем слайде вы увидите три способа погрузки ящиков. Для каждого способа </a:t>
            </a:r>
            <a:r>
              <a:rPr lang="ru-RU" sz="2800" dirty="0" smtClean="0"/>
              <a:t>указано, </a:t>
            </a:r>
            <a:r>
              <a:rPr lang="ru-RU" sz="2800" dirty="0" smtClean="0"/>
              <a:t>сколько места от общего свободного пространства занимают ящики в процентах, и сколько конкретно этих  ящиков может поместиться на грузовой платформе или </a:t>
            </a:r>
            <a:r>
              <a:rPr lang="ru-RU" sz="2800" dirty="0" smtClean="0"/>
              <a:t>в контейнере</a:t>
            </a:r>
            <a:r>
              <a:rPr lang="ru-RU" sz="2800" dirty="0" smtClean="0"/>
              <a:t>.</a:t>
            </a:r>
          </a:p>
          <a:p>
            <a:pPr marL="0" indent="0">
              <a:buNone/>
            </a:pP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806293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8117"/>
            <a:ext cx="11946330" cy="5256418"/>
          </a:xfrm>
        </p:spPr>
      </p:pic>
      <p:sp>
        <p:nvSpPr>
          <p:cNvPr id="8" name="TextBox 7"/>
          <p:cNvSpPr txBox="1"/>
          <p:nvPr/>
        </p:nvSpPr>
        <p:spPr>
          <a:xfrm>
            <a:off x="249382" y="4087091"/>
            <a:ext cx="33041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79%</a:t>
            </a:r>
            <a:r>
              <a:rPr lang="ru-RU" dirty="0" smtClean="0"/>
              <a:t> от  полезного объема </a:t>
            </a:r>
            <a:endParaRPr lang="en-US" dirty="0" smtClean="0"/>
          </a:p>
          <a:p>
            <a:r>
              <a:rPr lang="en-US" dirty="0" smtClean="0"/>
              <a:t>288 </a:t>
            </a:r>
            <a:r>
              <a:rPr lang="ru-RU" dirty="0" smtClean="0"/>
              <a:t>ящиков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851564" y="4087091"/>
            <a:ext cx="33041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87% от полезного объема  </a:t>
            </a:r>
          </a:p>
          <a:p>
            <a:r>
              <a:rPr lang="ru-RU" dirty="0" smtClean="0"/>
              <a:t>320 ящиков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7887095" y="4087091"/>
            <a:ext cx="31758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94% от полезного объема</a:t>
            </a:r>
          </a:p>
          <a:p>
            <a:r>
              <a:rPr lang="ru-RU" dirty="0" smtClean="0"/>
              <a:t>344 ящика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1626919" y="5583336"/>
            <a:ext cx="51063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= 29 ящиков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3455718" y="5952668"/>
            <a:ext cx="828897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/>
              <a:t>Разумеется, это очень условный пример, так как 3 способом грузить не всегда выгодно просто потому </a:t>
            </a:r>
            <a:r>
              <a:rPr lang="ru-RU" sz="1400" i="1" dirty="0" smtClean="0"/>
              <a:t>,что </a:t>
            </a:r>
            <a:r>
              <a:rPr lang="ru-RU" sz="1400" i="1" dirty="0"/>
              <a:t>это сложнее, </a:t>
            </a:r>
            <a:r>
              <a:rPr lang="ru-RU" sz="1400" i="1" dirty="0" smtClean="0"/>
              <a:t>и, кроме того, </a:t>
            </a:r>
            <a:r>
              <a:rPr lang="ru-RU" sz="1400" i="1" dirty="0"/>
              <a:t>вы </a:t>
            </a:r>
            <a:r>
              <a:rPr lang="ru-RU" sz="1400" i="1" dirty="0" smtClean="0"/>
              <a:t>потратите </a:t>
            </a:r>
            <a:r>
              <a:rPr lang="ru-RU" sz="1400" i="1" dirty="0"/>
              <a:t>больше времени на погрузку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49383" y="5214004"/>
            <a:ext cx="2165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Разница при 79%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249383" y="5583336"/>
            <a:ext cx="14666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Между 1-2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249383" y="5957546"/>
            <a:ext cx="2838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Между 1-3  =54 ящика</a:t>
            </a:r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873867" y="624985"/>
            <a:ext cx="3488455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dirty="0" smtClean="0"/>
              <a:t>1 .    Так грузит большинство </a:t>
            </a:r>
          </a:p>
          <a:p>
            <a:r>
              <a:rPr lang="ru-RU" dirty="0" smtClean="0"/>
              <a:t>компаний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4593114" y="658735"/>
            <a:ext cx="3293981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2 .    Так – более продвинутые компании   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8324603" y="658735"/>
            <a:ext cx="378790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3 .   Это – большая редкость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3704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736270"/>
            <a:ext cx="10820400" cy="5482416"/>
          </a:xfrm>
        </p:spPr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 smtClean="0"/>
              <a:t>     Поэтому  </a:t>
            </a:r>
            <a:r>
              <a:rPr lang="ru-RU" dirty="0" smtClean="0"/>
              <a:t>логисту нужно всегда понимать, какие именно действия  нужно осуществлять для сокращения логистических издержек. Придется  </a:t>
            </a:r>
            <a:r>
              <a:rPr lang="ru-RU" dirty="0" smtClean="0"/>
              <a:t>рассчитывать и сравнивать </a:t>
            </a:r>
            <a:r>
              <a:rPr lang="ru-RU" dirty="0" smtClean="0"/>
              <a:t>множество вариантов  и на основании анализа </a:t>
            </a:r>
            <a:r>
              <a:rPr lang="ru-RU" dirty="0" smtClean="0"/>
              <a:t>принимать </a:t>
            </a:r>
            <a:r>
              <a:rPr lang="ru-RU" dirty="0" smtClean="0"/>
              <a:t>решение .  </a:t>
            </a:r>
            <a:r>
              <a:rPr lang="ru-RU" dirty="0"/>
              <a:t>Н</a:t>
            </a:r>
            <a:r>
              <a:rPr lang="ru-RU" dirty="0" smtClean="0"/>
              <a:t>а помощь логисту приходят компьютерные программы, позволяющие  в разы увеличить число возможных  вариантов , но в любом случае решение принимает </a:t>
            </a:r>
            <a:r>
              <a:rPr lang="ru-RU" dirty="0" smtClean="0"/>
              <a:t> </a:t>
            </a:r>
            <a:r>
              <a:rPr lang="ru-RU" sz="3200" dirty="0" smtClean="0"/>
              <a:t>ЧЕЛОВЕК</a:t>
            </a:r>
            <a:r>
              <a:rPr lang="ru-RU" sz="3200" dirty="0" smtClean="0"/>
              <a:t>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189" y="3158836"/>
            <a:ext cx="5924938" cy="3396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693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лед самолета">
  <a:themeElements>
    <a:clrScheme name="След самолета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След самолета">
      <a:maj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лед самолета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TM04033937[[fn=След самолета]]</Template>
  <TotalTime>557</TotalTime>
  <Words>1065</Words>
  <Application>Microsoft Office PowerPoint</Application>
  <PresentationFormat>Произвольный</PresentationFormat>
  <Paragraphs>99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След самолета</vt:lpstr>
      <vt:lpstr>Министерство общего и профессионального образования Свердловской области  ГАПОУ СО «Красноуральский многопрофильный техникум»     заочно- Дистанционный конкурс  ПУТЬ К УСПЕХУ  Презентация  «МОЯ ПРОФЕССИЯ»</vt:lpstr>
      <vt:lpstr>Презентация PowerPoint</vt:lpstr>
      <vt:lpstr>Это действительно важно?</vt:lpstr>
      <vt:lpstr>      +                                 =</vt:lpstr>
      <vt:lpstr>ПРИМЕРЫ</vt:lpstr>
      <vt:lpstr>Презентация PowerPoint</vt:lpstr>
      <vt:lpstr>Презентация PowerPoint</vt:lpstr>
      <vt:lpstr>Презентация PowerPoint</vt:lpstr>
      <vt:lpstr>Презентация PowerPoint</vt:lpstr>
      <vt:lpstr>Корни</vt:lpstr>
      <vt:lpstr>Презентация PowerPoint</vt:lpstr>
      <vt:lpstr>современность  </vt:lpstr>
      <vt:lpstr>Задачи и ПЕРСПЕКТИВЫ</vt:lpstr>
      <vt:lpstr>Презентация PowerPoint</vt:lpstr>
      <vt:lpstr>Где работает специалист в области логистики?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    Итоги</vt:lpstr>
    </vt:vector>
  </TitlesOfParts>
  <Company>diakov.net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МОЯ ПРОФЕССИЯ</dc:title>
  <dc:creator>RePack by Diakov</dc:creator>
  <cp:lastModifiedBy>Светлана Викторовна</cp:lastModifiedBy>
  <cp:revision>50</cp:revision>
  <dcterms:created xsi:type="dcterms:W3CDTF">2016-11-14T20:56:27Z</dcterms:created>
  <dcterms:modified xsi:type="dcterms:W3CDTF">2016-11-18T08:03:01Z</dcterms:modified>
</cp:coreProperties>
</file>